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7" r:id="rId10"/>
    <p:sldId id="268" r:id="rId11"/>
    <p:sldId id="270" r:id="rId12"/>
    <p:sldId id="271" r:id="rId13"/>
    <p:sldId id="265" r:id="rId14"/>
    <p:sldId id="266" r:id="rId15"/>
    <p:sldId id="274" r:id="rId16"/>
    <p:sldId id="273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115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gcc-4.7</c:v>
                </c:pt>
              </c:strCache>
            </c:strRef>
          </c:tx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0.77600000000000002</c:v>
                </c:pt>
                <c:pt idx="1">
                  <c:v>1.0269999999999999</c:v>
                </c:pt>
                <c:pt idx="2">
                  <c:v>1.2889999999999999</c:v>
                </c:pt>
                <c:pt idx="3">
                  <c:v>1.5609999999999999</c:v>
                </c:pt>
                <c:pt idx="4">
                  <c:v>1.843</c:v>
                </c:pt>
                <c:pt idx="5">
                  <c:v>2.1539999999999999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gcc-4.1</c:v>
                </c:pt>
              </c:strCache>
            </c:strRef>
          </c:tx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0.59299999999999997</c:v>
                </c:pt>
                <c:pt idx="1">
                  <c:v>1.022</c:v>
                </c:pt>
                <c:pt idx="2">
                  <c:v>5.3860000000000001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8698752"/>
        <c:axId val="138700672"/>
      </c:barChart>
      <c:catAx>
        <c:axId val="1386987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Tree depth</a:t>
                </a:r>
              </a:p>
              <a:p>
                <a:pPr>
                  <a:defRPr/>
                </a:pPr>
                <a:r>
                  <a:rPr lang="en-US" sz="1400" i="1" dirty="0" smtClean="0"/>
                  <a:t>(branching factor = 10)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38700672"/>
        <c:crosses val="autoZero"/>
        <c:auto val="1"/>
        <c:lblAlgn val="ctr"/>
        <c:lblOffset val="100"/>
        <c:noMultiLvlLbl val="0"/>
      </c:catAx>
      <c:valAx>
        <c:axId val="13870067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Compilation Time (s)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386987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gcc-4.7</c:v>
                </c:pt>
              </c:strCache>
            </c:strRef>
          </c:tx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0.77600000000000002</c:v>
                </c:pt>
                <c:pt idx="1">
                  <c:v>1.0269999999999999</c:v>
                </c:pt>
                <c:pt idx="2">
                  <c:v>1.2889999999999999</c:v>
                </c:pt>
                <c:pt idx="3">
                  <c:v>1.5609999999999999</c:v>
                </c:pt>
                <c:pt idx="4">
                  <c:v>1.843</c:v>
                </c:pt>
                <c:pt idx="5">
                  <c:v>2.1539999999999999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gcc-4.7, tr1 tuple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0.19600000000000001</c:v>
                </c:pt>
                <c:pt idx="1">
                  <c:v>0.22700000000000001</c:v>
                </c:pt>
                <c:pt idx="2">
                  <c:v>0.27100000000000002</c:v>
                </c:pt>
                <c:pt idx="3">
                  <c:v>0.317</c:v>
                </c:pt>
                <c:pt idx="4">
                  <c:v>0.36099999999999999</c:v>
                </c:pt>
                <c:pt idx="5">
                  <c:v>0.41099999999999998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8788224"/>
        <c:axId val="138966528"/>
      </c:barChart>
      <c:catAx>
        <c:axId val="1387882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800" b="1" i="0" baseline="0" dirty="0" smtClean="0">
                    <a:effectLst/>
                  </a:rPr>
                  <a:t>Tree depth</a:t>
                </a:r>
                <a:endParaRPr lang="en-US" dirty="0" smtClean="0">
                  <a:effectLst/>
                </a:endParaRPr>
              </a:p>
              <a:p>
                <a:pPr>
                  <a:defRPr/>
                </a:pPr>
                <a:r>
                  <a:rPr lang="en-US" sz="1400" b="1" i="1" baseline="0" dirty="0" smtClean="0">
                    <a:effectLst/>
                  </a:rPr>
                  <a:t>(branching factor = 10)</a:t>
                </a:r>
                <a:endParaRPr lang="en-US" sz="1400" dirty="0">
                  <a:effectLst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38966528"/>
        <c:crosses val="autoZero"/>
        <c:auto val="1"/>
        <c:lblAlgn val="ctr"/>
        <c:lblOffset val="100"/>
        <c:noMultiLvlLbl val="0"/>
      </c:catAx>
      <c:valAx>
        <c:axId val="13896652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Compilation time (s)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3878822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variadic</c:v>
                </c:pt>
              </c:strCache>
            </c:strRef>
          </c:tx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0.77600000000000002</c:v>
                </c:pt>
                <c:pt idx="1">
                  <c:v>1.0269999999999999</c:v>
                </c:pt>
                <c:pt idx="2">
                  <c:v>1.2889999999999999</c:v>
                </c:pt>
                <c:pt idx="3">
                  <c:v>1.5609999999999999</c:v>
                </c:pt>
                <c:pt idx="4">
                  <c:v>1.843</c:v>
                </c:pt>
                <c:pt idx="5">
                  <c:v>2.1539999999999999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tr1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0.19600000000000001</c:v>
                </c:pt>
                <c:pt idx="1">
                  <c:v>0.22700000000000001</c:v>
                </c:pt>
                <c:pt idx="2">
                  <c:v>0.27100000000000002</c:v>
                </c:pt>
                <c:pt idx="3">
                  <c:v>0.317</c:v>
                </c:pt>
                <c:pt idx="4">
                  <c:v>0.36099999999999999</c:v>
                </c:pt>
                <c:pt idx="5">
                  <c:v>0.41099999999999998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unrolled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0.27200000000000002</c:v>
                </c:pt>
                <c:pt idx="1">
                  <c:v>0.30399999999999999</c:v>
                </c:pt>
                <c:pt idx="2">
                  <c:v>0.33300000000000002</c:v>
                </c:pt>
                <c:pt idx="3">
                  <c:v>0.373</c:v>
                </c:pt>
                <c:pt idx="4">
                  <c:v>0.42099999999999999</c:v>
                </c:pt>
                <c:pt idx="5">
                  <c:v>0.45600000000000002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546240"/>
        <c:axId val="93573504"/>
      </c:barChart>
      <c:catAx>
        <c:axId val="795462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800" b="1" i="0" baseline="0" dirty="0" smtClean="0">
                    <a:effectLst/>
                  </a:rPr>
                  <a:t>Tree depth</a:t>
                </a:r>
                <a:endParaRPr lang="en-US" dirty="0" smtClean="0">
                  <a:effectLst/>
                </a:endParaRPr>
              </a:p>
              <a:p>
                <a:pPr>
                  <a:defRPr/>
                </a:pPr>
                <a:r>
                  <a:rPr lang="en-US" sz="1400" b="1" i="1" baseline="0" dirty="0" smtClean="0">
                    <a:effectLst/>
                  </a:rPr>
                  <a:t>(branching factor = 10)</a:t>
                </a:r>
                <a:endParaRPr lang="en-US" sz="1400" dirty="0">
                  <a:effectLst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93573504"/>
        <c:crosses val="autoZero"/>
        <c:auto val="1"/>
        <c:lblAlgn val="ctr"/>
        <c:lblOffset val="100"/>
        <c:noMultiLvlLbl val="0"/>
      </c:catAx>
      <c:valAx>
        <c:axId val="9357350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Compilation time (s)</a:t>
                </a:r>
                <a:endParaRPr lang="en-US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7954624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939E1-FB3A-45C6-A2FD-A4F470BE1FEE}" type="datetimeFigureOut">
              <a:rPr lang="en-US" smtClean="0"/>
              <a:t>5/16/2012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Copyright © 2012 Eric </a:t>
            </a:r>
            <a:r>
              <a:rPr lang="en-US" dirty="0" err="1" smtClean="0"/>
              <a:t>Niebler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2F52-6126-456C-BD41-1F7FBE81D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169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939E1-FB3A-45C6-A2FD-A4F470BE1FEE}" type="datetimeFigureOut">
              <a:rPr lang="en-US" smtClean="0"/>
              <a:t>5/16/2012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2F52-6126-456C-BD41-1F7FBE81D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37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939E1-FB3A-45C6-A2FD-A4F470BE1FEE}" type="datetimeFigureOut">
              <a:rPr lang="en-US" smtClean="0"/>
              <a:t>5/16/2012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2F52-6126-456C-BD41-1F7FBE81D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579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939E1-FB3A-45C6-A2FD-A4F470BE1FEE}" type="datetimeFigureOut">
              <a:rPr lang="en-US" smtClean="0"/>
              <a:t>5/16/2012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2F52-6126-456C-BD41-1F7FBE81D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157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939E1-FB3A-45C6-A2FD-A4F470BE1FEE}" type="datetimeFigureOut">
              <a:rPr lang="en-US" smtClean="0"/>
              <a:t>5/16/2012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2F52-6126-456C-BD41-1F7FBE81D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978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939E1-FB3A-45C6-A2FD-A4F470BE1FEE}" type="datetimeFigureOut">
              <a:rPr lang="en-US" smtClean="0"/>
              <a:t>5/16/2012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2F52-6126-456C-BD41-1F7FBE81D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733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939E1-FB3A-45C6-A2FD-A4F470BE1FEE}" type="datetimeFigureOut">
              <a:rPr lang="en-US" smtClean="0"/>
              <a:t>5/16/2012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2F52-6126-456C-BD41-1F7FBE81D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154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939E1-FB3A-45C6-A2FD-A4F470BE1FEE}" type="datetimeFigureOut">
              <a:rPr lang="en-US" smtClean="0"/>
              <a:t>5/16/2012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2F52-6126-456C-BD41-1F7FBE81D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53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939E1-FB3A-45C6-A2FD-A4F470BE1FEE}" type="datetimeFigureOut">
              <a:rPr lang="en-US" smtClean="0"/>
              <a:t>5/16/2012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2F52-6126-456C-BD41-1F7FBE81D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230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939E1-FB3A-45C6-A2FD-A4F470BE1FEE}" type="datetimeFigureOut">
              <a:rPr lang="en-US" smtClean="0"/>
              <a:t>5/16/2012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2F52-6126-456C-BD41-1F7FBE81D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628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939E1-FB3A-45C6-A2FD-A4F470BE1FEE}" type="datetimeFigureOut">
              <a:rPr lang="en-US" smtClean="0"/>
              <a:t>5/16/2012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2F52-6126-456C-BD41-1F7FBE81D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98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939E1-FB3A-45C6-A2FD-A4F470BE1FEE}" type="datetimeFigureOut">
              <a:rPr lang="en-US" smtClean="0"/>
              <a:t>5/16/2012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Copyright © 2012 Eric </a:t>
            </a:r>
            <a:r>
              <a:rPr lang="en-US" dirty="0" err="1" smtClean="0"/>
              <a:t>Niebler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A2F52-6126-456C-BD41-1F7FBE81D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961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Trouble With Tuples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Compile Time Considerations of </a:t>
            </a:r>
            <a:r>
              <a:rPr lang="en-US" dirty="0" err="1" smtClean="0"/>
              <a:t>Variadic</a:t>
            </a:r>
            <a:r>
              <a:rPr lang="en-US" dirty="0" smtClean="0"/>
              <a:t> Templates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71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Care About Tuples?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Motivation: Proto expression trees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b="1" dirty="0" smtClean="0">
                <a:latin typeface="Courier New" pitchFamily="49" charset="0"/>
              </a:rPr>
              <a:t>(&amp;arg1)[-2] + (&amp;arg2)[-1]</a:t>
            </a:r>
          </a:p>
          <a:p>
            <a:pPr marL="0" indent="0">
              <a:buNone/>
            </a:pPr>
            <a:endParaRPr lang="en-US" sz="2400" b="1" dirty="0">
              <a:latin typeface="Courier New" pitchFamily="49" charset="0"/>
            </a:endParaRPr>
          </a:p>
          <a:p>
            <a:pPr marL="0" indent="0">
              <a:buNone/>
            </a:pPr>
            <a:endParaRPr lang="en-US" sz="2400" b="1" dirty="0" smtClean="0">
              <a:latin typeface="Courier New" pitchFamily="49" charset="0"/>
            </a:endParaRPr>
          </a:p>
          <a:p>
            <a:pPr marL="0" indent="0">
              <a:buNone/>
            </a:pPr>
            <a:endParaRPr lang="en-US" sz="2400" b="1" dirty="0">
              <a:latin typeface="Courier New" pitchFamily="49" charset="0"/>
            </a:endParaRPr>
          </a:p>
          <a:p>
            <a:pPr marL="0" indent="0">
              <a:buNone/>
            </a:pPr>
            <a:endParaRPr lang="en-US" sz="2400" b="1" dirty="0" smtClean="0">
              <a:latin typeface="Courier New" pitchFamily="49" charset="0"/>
            </a:endParaRPr>
          </a:p>
          <a:p>
            <a:pPr marL="0" indent="0">
              <a:buNone/>
            </a:pPr>
            <a:r>
              <a:rPr lang="en-US" sz="2400" b="1" dirty="0" smtClean="0">
                <a:latin typeface="Courier New" pitchFamily="49" charset="0"/>
              </a:rPr>
              <a:t>tuple&lt;tuple&lt;…&gt;, tuple&lt;…&gt;&gt;</a:t>
            </a:r>
            <a:endParaRPr lang="en-US" sz="2400" b="1" dirty="0">
              <a:latin typeface="Courier New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924" y="2362200"/>
            <a:ext cx="3190476" cy="359047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Bent Arrow 5"/>
          <p:cNvSpPr/>
          <p:nvPr/>
        </p:nvSpPr>
        <p:spPr>
          <a:xfrm flipV="1">
            <a:off x="2667000" y="3200400"/>
            <a:ext cx="2438400" cy="64316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Bent Arrow 6"/>
          <p:cNvSpPr/>
          <p:nvPr/>
        </p:nvSpPr>
        <p:spPr>
          <a:xfrm rot="16200000" flipH="1">
            <a:off x="3483882" y="3374118"/>
            <a:ext cx="630919" cy="2417083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96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Death Match! </a:t>
            </a:r>
            <a:r>
              <a:rPr lang="en-US" dirty="0" err="1" smtClean="0"/>
              <a:t>gcc</a:t>
            </a:r>
            <a:r>
              <a:rPr lang="en-US" dirty="0" smtClean="0"/>
              <a:t> 4.7 vs. </a:t>
            </a:r>
            <a:r>
              <a:rPr lang="en-US" dirty="0" err="1" smtClean="0"/>
              <a:t>gcc</a:t>
            </a:r>
            <a:r>
              <a:rPr lang="en-US" dirty="0" smtClean="0"/>
              <a:t> 4.1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812087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0161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Death Match </a:t>
            </a:r>
            <a:r>
              <a:rPr lang="en-US" dirty="0" err="1" smtClean="0"/>
              <a:t>Redux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396718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7096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TR1  Tuple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1100" b="1" dirty="0" smtClean="0">
                <a:solidFill>
                  <a:srgbClr val="008000"/>
                </a:solidFill>
                <a:effectLst/>
                <a:latin typeface="Courier New" pitchFamily="49" charset="0"/>
                <a:cs typeface="Courier New" pitchFamily="49" charset="0"/>
              </a:rPr>
              <a:t>// TR1 tuple can only hold a fixed number of elements.</a:t>
            </a:r>
            <a:endParaRPr lang="en-US" sz="11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100" b="1" dirty="0" smtClean="0">
                <a:solidFill>
                  <a:srgbClr val="008000"/>
                </a:solidFill>
                <a:effectLst/>
                <a:latin typeface="Courier New" pitchFamily="49" charset="0"/>
                <a:cs typeface="Courier New" pitchFamily="49" charset="0"/>
              </a:rPr>
              <a:t>// It is implemented with lots of specializations.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 marL="0" indent="0">
              <a:buNone/>
            </a:pPr>
            <a:r>
              <a:rPr lang="en-US" sz="11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1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 T0 = </a:t>
            </a:r>
            <a:r>
              <a:rPr lang="en-US" sz="11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, </a:t>
            </a:r>
            <a:r>
              <a:rPr lang="en-US" sz="11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 T1 = </a:t>
            </a:r>
            <a:r>
              <a:rPr lang="en-US" sz="11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, </a:t>
            </a:r>
            <a:r>
              <a:rPr lang="en-US" sz="11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 T2 = </a:t>
            </a:r>
            <a:r>
              <a:rPr lang="en-US" sz="11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, … </a:t>
            </a:r>
            <a:r>
              <a:rPr lang="en-US" sz="11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 T9 = </a:t>
            </a:r>
            <a:r>
              <a:rPr lang="en-US" sz="11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100" b="1" dirty="0" err="1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 tuple; </a:t>
            </a:r>
          </a:p>
          <a:p>
            <a:pPr marL="0" indent="0">
              <a:buNone/>
            </a:pPr>
            <a:endParaRPr lang="en-US" sz="1100" b="1" dirty="0">
              <a:solidFill>
                <a:srgbClr val="0000FF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1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&lt;&gt;</a:t>
            </a:r>
            <a:br>
              <a:rPr lang="en-US" sz="11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100" b="1" dirty="0" err="1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 tuple&lt;&gt; {}; </a:t>
            </a:r>
          </a:p>
          <a:p>
            <a:pPr marL="0" indent="0">
              <a:buNone/>
            </a:pPr>
            <a:endParaRPr lang="en-US" sz="11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fr-FR" sz="1100" b="1" dirty="0" err="1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template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1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class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 T0&gt; </a:t>
            </a:r>
          </a:p>
          <a:p>
            <a:pPr marL="0" indent="0">
              <a:buNone/>
            </a:pPr>
            <a:r>
              <a:rPr lang="fr-FR" sz="1100" b="1" dirty="0" err="1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struct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 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tuple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&lt;T0&gt; </a:t>
            </a:r>
          </a:p>
          <a:p>
            <a:pPr marL="0" indent="0">
              <a:buNone/>
            </a:pP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buNone/>
            </a:pP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    T0 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t0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    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tuple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() : t0() {}</a:t>
            </a:r>
          </a:p>
          <a:p>
            <a:pPr marL="0" indent="0">
              <a:buNone/>
            </a:pP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    </a:t>
            </a:r>
            <a:r>
              <a:rPr lang="fr-FR" sz="11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explicit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 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tuple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(T0 </a:t>
            </a:r>
            <a:r>
              <a:rPr lang="fr-FR" sz="1100" b="1" dirty="0" err="1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 &amp;a0) : t0(a0) {} </a:t>
            </a:r>
          </a:p>
          <a:p>
            <a:pPr marL="0" indent="0">
              <a:buNone/>
            </a:pP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    </a:t>
            </a:r>
            <a:r>
              <a:rPr lang="fr-FR" sz="1100" b="1" dirty="0" smtClean="0">
                <a:solidFill>
                  <a:srgbClr val="008000"/>
                </a:solidFill>
                <a:effectLst/>
                <a:latin typeface="Courier New" pitchFamily="49" charset="0"/>
                <a:cs typeface="Courier New" pitchFamily="49" charset="0"/>
              </a:rPr>
              <a:t>/* … */</a:t>
            </a:r>
          </a:p>
          <a:p>
            <a:pPr marL="0" indent="0">
              <a:buNone/>
            </a:pP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 marL="0" indent="0">
              <a:buNone/>
            </a:pPr>
            <a:endParaRPr lang="en-US" sz="11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fr-FR" sz="1100" b="1" dirty="0" err="1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template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1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class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 T0, </a:t>
            </a:r>
            <a:r>
              <a:rPr lang="fr-FR" sz="11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class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 T1&gt; </a:t>
            </a:r>
          </a:p>
          <a:p>
            <a:pPr marL="0" indent="0">
              <a:buNone/>
            </a:pPr>
            <a:r>
              <a:rPr lang="fr-FR" sz="1100" b="1" dirty="0" err="1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struct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 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tuple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&lt;T0, T1&gt; </a:t>
            </a:r>
          </a:p>
          <a:p>
            <a:pPr marL="0" indent="0">
              <a:buNone/>
            </a:pP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buNone/>
            </a:pP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    T0 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t0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    T1 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t1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    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tuple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() : t0(), t1() {}</a:t>
            </a:r>
          </a:p>
          <a:p>
            <a:pPr marL="0" indent="0">
              <a:buNone/>
            </a:pP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    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tuple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(T0 </a:t>
            </a:r>
            <a:r>
              <a:rPr lang="fr-FR" sz="1100" b="1" dirty="0" err="1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 &amp;a0, T1 </a:t>
            </a:r>
            <a:r>
              <a:rPr lang="fr-FR" sz="1100" b="1" dirty="0" err="1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 &amp;a1) : t0(a0), t1(a1) {} </a:t>
            </a:r>
          </a:p>
          <a:p>
            <a:pPr marL="0" indent="0">
              <a:buNone/>
            </a:pP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    </a:t>
            </a:r>
            <a:r>
              <a:rPr lang="fr-FR" sz="1100" b="1" dirty="0" smtClean="0">
                <a:solidFill>
                  <a:srgbClr val="008000"/>
                </a:solidFill>
                <a:effectLst/>
                <a:latin typeface="Courier New" pitchFamily="49" charset="0"/>
                <a:cs typeface="Courier New" pitchFamily="49" charset="0"/>
              </a:rPr>
              <a:t>/* … */</a:t>
            </a:r>
          </a:p>
          <a:p>
            <a:pPr marL="0" indent="0">
              <a:buNone/>
            </a:pP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 marL="0" indent="0">
              <a:buNone/>
            </a:pPr>
            <a:endParaRPr lang="fr-FR" sz="11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fr-FR" sz="1100" b="1" dirty="0" smtClean="0">
                <a:solidFill>
                  <a:srgbClr val="008000"/>
                </a:solidFill>
                <a:effectLst/>
                <a:latin typeface="Courier New" pitchFamily="49" charset="0"/>
                <a:cs typeface="Courier New" pitchFamily="49" charset="0"/>
              </a:rPr>
              <a:t>/* … </a:t>
            </a:r>
            <a:r>
              <a:rPr lang="fr-FR" sz="11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fr-FR" sz="1100" b="1" dirty="0" smtClean="0">
                <a:solidFill>
                  <a:srgbClr val="008000"/>
                </a:solidFill>
                <a:effectLst/>
                <a:latin typeface="Courier New" pitchFamily="49" charset="0"/>
                <a:cs typeface="Courier New" pitchFamily="49" charset="0"/>
              </a:rPr>
              <a:t>d </a:t>
            </a:r>
            <a:r>
              <a:rPr lang="fr-FR" sz="1100" b="1" dirty="0" err="1" smtClean="0">
                <a:solidFill>
                  <a:srgbClr val="008000"/>
                </a:solidFill>
                <a:effectLst/>
                <a:latin typeface="Courier New" pitchFamily="49" charset="0"/>
                <a:cs typeface="Courier New" pitchFamily="49" charset="0"/>
              </a:rPr>
              <a:t>infinitum</a:t>
            </a:r>
            <a:r>
              <a:rPr lang="fr-FR" sz="1100" b="1" dirty="0" smtClean="0">
                <a:solidFill>
                  <a:srgbClr val="008000"/>
                </a:solidFill>
                <a:effectLst/>
                <a:latin typeface="Courier New" pitchFamily="49" charset="0"/>
                <a:cs typeface="Courier New" pitchFamily="49" charset="0"/>
              </a:rPr>
              <a:t>, ad </a:t>
            </a:r>
            <a:r>
              <a:rPr lang="fr-FR" sz="1100" b="1" dirty="0" err="1" smtClean="0">
                <a:solidFill>
                  <a:srgbClr val="008000"/>
                </a:solidFill>
                <a:effectLst/>
                <a:latin typeface="Courier New" pitchFamily="49" charset="0"/>
                <a:cs typeface="Courier New" pitchFamily="49" charset="0"/>
              </a:rPr>
              <a:t>nauseum</a:t>
            </a:r>
            <a:r>
              <a:rPr lang="fr-FR" sz="1100" b="1" dirty="0" smtClean="0">
                <a:solidFill>
                  <a:srgbClr val="008000"/>
                </a:solidFill>
                <a:effectLst/>
                <a:latin typeface="Courier New" pitchFamily="49" charset="0"/>
                <a:cs typeface="Courier New" pitchFamily="49" charset="0"/>
              </a:rPr>
              <a:t> … */</a:t>
            </a:r>
          </a:p>
        </p:txBody>
      </p:sp>
      <p:sp>
        <p:nvSpPr>
          <p:cNvPr id="4" name="Rectangular Callout 3"/>
          <p:cNvSpPr/>
          <p:nvPr/>
        </p:nvSpPr>
        <p:spPr>
          <a:xfrm>
            <a:off x="5486400" y="3200400"/>
            <a:ext cx="2362200" cy="685800"/>
          </a:xfrm>
          <a:prstGeom prst="wedgeRectCallout">
            <a:avLst>
              <a:gd name="adj1" fmla="val -89895"/>
              <a:gd name="adj2" fmla="val 291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Specialization for 1-element tuples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ular Callout 4"/>
          <p:cNvSpPr/>
          <p:nvPr/>
        </p:nvSpPr>
        <p:spPr>
          <a:xfrm>
            <a:off x="5715000" y="4267200"/>
            <a:ext cx="2362200" cy="685800"/>
          </a:xfrm>
          <a:prstGeom prst="wedgeRectCallout">
            <a:avLst>
              <a:gd name="adj1" fmla="val -89895"/>
              <a:gd name="adj2" fmla="val 291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Specialization for 2-element tuples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ular Callout 5"/>
          <p:cNvSpPr/>
          <p:nvPr/>
        </p:nvSpPr>
        <p:spPr>
          <a:xfrm>
            <a:off x="5257800" y="2133600"/>
            <a:ext cx="2362200" cy="685800"/>
          </a:xfrm>
          <a:prstGeom prst="wedgeRectCallout">
            <a:avLst>
              <a:gd name="adj1" fmla="val -89895"/>
              <a:gd name="adj2" fmla="val 291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Specialization for 0-element tuples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5867400" y="5334000"/>
            <a:ext cx="2362200" cy="685800"/>
          </a:xfrm>
          <a:prstGeom prst="wedgeRectCallout">
            <a:avLst>
              <a:gd name="adj1" fmla="val -89895"/>
              <a:gd name="adj2" fmla="val 29167"/>
            </a:avLst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… and so on.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5943600" y="5410200"/>
            <a:ext cx="2362200" cy="685800"/>
          </a:xfrm>
          <a:prstGeom prst="wedgeRectCallout">
            <a:avLst>
              <a:gd name="adj1" fmla="val -89895"/>
              <a:gd name="adj2" fmla="val 29167"/>
            </a:avLst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… and so on.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ular Callout 8"/>
          <p:cNvSpPr/>
          <p:nvPr/>
        </p:nvSpPr>
        <p:spPr>
          <a:xfrm>
            <a:off x="6019800" y="5486400"/>
            <a:ext cx="2362200" cy="685800"/>
          </a:xfrm>
          <a:prstGeom prst="wedgeRectCallout">
            <a:avLst>
              <a:gd name="adj1" fmla="val -89895"/>
              <a:gd name="adj2" fmla="val 29167"/>
            </a:avLst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… and so on.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C++11  Tuple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648200" y="2514600"/>
            <a:ext cx="2133600" cy="228600"/>
          </a:xfrm>
          <a:prstGeom prst="rect">
            <a:avLst/>
          </a:prstGeom>
          <a:solidFill>
            <a:srgbClr val="FFFF00">
              <a:alpha val="50196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000" b="1" dirty="0" smtClean="0">
                <a:solidFill>
                  <a:srgbClr val="008000"/>
                </a:solidFill>
                <a:effectLst/>
                <a:latin typeface="Courier New" pitchFamily="49" charset="0"/>
                <a:cs typeface="Courier New" pitchFamily="49" charset="0"/>
              </a:rPr>
              <a:t>// In C++11, tuple is implemented by using pack</a:t>
            </a:r>
          </a:p>
          <a:p>
            <a:pPr marL="0" indent="0">
              <a:buNone/>
            </a:pPr>
            <a:r>
              <a:rPr lang="en-US" sz="1000" b="1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</a:t>
            </a:r>
            <a:r>
              <a:rPr lang="en-US" sz="1000" b="1" dirty="0" smtClean="0">
                <a:solidFill>
                  <a:srgbClr val="008000"/>
                </a:solidFill>
                <a:effectLst/>
                <a:latin typeface="Courier New" pitchFamily="49" charset="0"/>
                <a:cs typeface="Courier New" pitchFamily="49" charset="0"/>
              </a:rPr>
              <a:t> expansion to inherit from a bunch of tuple</a:t>
            </a:r>
          </a:p>
          <a:p>
            <a:pPr marL="0" indent="0">
              <a:buNone/>
            </a:pPr>
            <a:r>
              <a:rPr lang="en-US" sz="1000" b="1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</a:t>
            </a:r>
            <a:r>
              <a:rPr lang="en-US" sz="1000" b="1" dirty="0" smtClean="0">
                <a:solidFill>
                  <a:srgbClr val="008000"/>
                </a:solidFill>
                <a:effectLst/>
                <a:latin typeface="Courier New" pitchFamily="49" charset="0"/>
                <a:cs typeface="Courier New" pitchFamily="49" charset="0"/>
              </a:rPr>
              <a:t> element wrappers.</a:t>
            </a:r>
            <a:endParaRPr lang="en-US" sz="10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US" sz="1000" b="1" dirty="0" smtClean="0">
              <a:solidFill>
                <a:srgbClr val="0000FF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0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000" b="1" dirty="0" err="1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I, </a:t>
            </a:r>
            <a:r>
              <a:rPr lang="en-US" sz="10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T&gt;</a:t>
            </a:r>
          </a:p>
          <a:p>
            <a:pPr marL="0" indent="0">
              <a:buNone/>
            </a:pPr>
            <a:r>
              <a:rPr lang="en-US" sz="1000" b="1" dirty="0" err="1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tuple_elem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     T value;</a:t>
            </a:r>
          </a:p>
          <a:p>
            <a:pPr marL="0" indent="0">
              <a:buNone/>
            </a:pPr>
            <a:endParaRPr lang="en-US" sz="10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     </a:t>
            </a:r>
            <a:r>
              <a:rPr lang="en-US" sz="10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0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U&gt;</a:t>
            </a: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     </a:t>
            </a:r>
            <a:r>
              <a:rPr lang="en-US" sz="10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explicit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tuple_elem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(U &amp;&amp; u)</a:t>
            </a:r>
          </a:p>
          <a:p>
            <a:pPr marL="0" indent="0">
              <a:buNone/>
            </a:pPr>
            <a:r>
              <a:rPr lang="en-US" sz="1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      : value(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std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::forward&lt;U&gt;(u)) {}</a:t>
            </a: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     </a:t>
            </a:r>
            <a:r>
              <a:rPr lang="en-US" sz="1000" b="1" dirty="0" smtClean="0">
                <a:solidFill>
                  <a:srgbClr val="008000"/>
                </a:solidFill>
                <a:effectLst/>
                <a:latin typeface="Courier New" pitchFamily="49" charset="0"/>
                <a:cs typeface="Courier New" pitchFamily="49" charset="0"/>
              </a:rPr>
              <a:t>/* ... */</a:t>
            </a: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 }; </a:t>
            </a:r>
          </a:p>
          <a:p>
            <a:pPr marL="0" indent="0">
              <a:buNone/>
            </a:pPr>
            <a:endParaRPr lang="en-US" sz="1000" b="1" dirty="0" smtClean="0">
              <a:solidFill>
                <a:srgbClr val="0000FF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0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0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... I&gt;</a:t>
            </a:r>
          </a:p>
          <a:p>
            <a:pPr marL="0" indent="0">
              <a:buNone/>
            </a:pPr>
            <a:r>
              <a:rPr lang="en-US" sz="1000" b="1" dirty="0" err="1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ints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0" y="1600200"/>
            <a:ext cx="4038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0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Ints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, </a:t>
            </a:r>
            <a:r>
              <a:rPr lang="en-US" sz="10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...T&gt; </a:t>
            </a:r>
          </a:p>
          <a:p>
            <a:pPr marL="0" indent="0">
              <a:buNone/>
            </a:pPr>
            <a:r>
              <a:rPr lang="en-US" sz="1000" b="1" dirty="0" err="1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tuple_impl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endParaRPr lang="en-US" sz="1000" b="1" dirty="0" smtClean="0">
              <a:solidFill>
                <a:srgbClr val="0000FF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0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0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... 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Ints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, </a:t>
            </a:r>
            <a:r>
              <a:rPr lang="en-US" sz="10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...T&gt; </a:t>
            </a:r>
          </a:p>
          <a:p>
            <a:pPr marL="0" indent="0">
              <a:buNone/>
            </a:pPr>
            <a:r>
              <a:rPr lang="en-US" sz="1000" b="1" dirty="0" err="1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tuple_impl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ints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Ints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...&gt;, T...&gt;</a:t>
            </a: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  : 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tuple_elem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Ints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, T&gt;... </a:t>
            </a: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    </a:t>
            </a:r>
            <a:r>
              <a:rPr lang="en-US" sz="10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0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...U&gt;</a:t>
            </a: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    </a:t>
            </a:r>
            <a:r>
              <a:rPr lang="en-US" sz="10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explicit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tuple_impl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(U &amp;&amp;... u)</a:t>
            </a: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      : 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tuple_elem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Ints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, T&gt;(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std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::forward&lt;U&gt;(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u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))... </a:t>
            </a:r>
          </a:p>
          <a:p>
            <a:pPr marL="0" indent="0">
              <a:buNone/>
            </a:pPr>
            <a:r>
              <a:rPr lang="en-US" sz="1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   {}</a:t>
            </a: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 marL="0" indent="0">
              <a:buFont typeface="Arial" pitchFamily="34" charset="0"/>
              <a:buNone/>
            </a:pPr>
            <a:endParaRPr lang="en-US" sz="1000" b="1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...T&gt; </a:t>
            </a:r>
          </a:p>
          <a:p>
            <a:pPr marL="0" indent="0">
              <a:buFont typeface="Arial" pitchFamily="34" charset="0"/>
              <a:buNone/>
            </a:pPr>
            <a:r>
              <a:rPr lang="en-US" sz="1000" b="1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tuple</a:t>
            </a:r>
          </a:p>
          <a:p>
            <a:pPr marL="0" indent="0">
              <a:buFont typeface="Arial" pitchFamily="34" charset="0"/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  : 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tuple_impl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&lt;indices&lt;</a:t>
            </a:r>
            <a:r>
              <a:rPr lang="en-US" sz="1000" b="1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sizeof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...(T)&gt;, T...&gt;</a:t>
            </a:r>
          </a:p>
          <a:p>
            <a:pPr marL="0" indent="0">
              <a:buFont typeface="Arial" pitchFamily="34" charset="0"/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buFont typeface="Arial" pitchFamily="34" charset="0"/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    </a:t>
            </a: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...U&gt; </a:t>
            </a:r>
          </a:p>
          <a:p>
            <a:pPr marL="0" indent="0">
              <a:buFont typeface="Arial" pitchFamily="34" charset="0"/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   </a:t>
            </a: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explicit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tuple(U &amp;&amp;...u)</a:t>
            </a:r>
          </a:p>
          <a:p>
            <a:pPr marL="0" indent="0">
              <a:buFont typeface="Arial" pitchFamily="34" charset="0"/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      : 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tuple_impl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&lt;indices&lt;</a:t>
            </a:r>
            <a:r>
              <a:rPr lang="en-US" sz="1000" b="1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sizeof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...(T)&gt;, T...&gt;(</a:t>
            </a:r>
          </a:p>
          <a:p>
            <a:pPr marL="0" indent="0">
              <a:buFont typeface="Arial" pitchFamily="34" charset="0"/>
              <a:buNone/>
            </a:pPr>
            <a:r>
              <a:rPr lang="en-US" sz="1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           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std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::forward&lt;U&gt;(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u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)...)</a:t>
            </a:r>
          </a:p>
          <a:p>
            <a:pPr marL="0" indent="0">
              <a:buFont typeface="Arial" pitchFamily="34" charset="0"/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    {}</a:t>
            </a:r>
          </a:p>
          <a:p>
            <a:pPr marL="0" indent="0">
              <a:buFont typeface="Arial" pitchFamily="34" charset="0"/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 marL="0" indent="0">
              <a:buFont typeface="Arial" pitchFamily="34" charset="0"/>
              <a:buNone/>
            </a:pPr>
            <a:endParaRPr lang="fr-FR" sz="1000" b="1" dirty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4343400" y="1524000"/>
            <a:ext cx="0" cy="46021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/>
          <p:cNvSpPr txBox="1">
            <a:spLocks/>
          </p:cNvSpPr>
          <p:nvPr/>
        </p:nvSpPr>
        <p:spPr>
          <a:xfrm>
            <a:off x="457200" y="4876800"/>
            <a:ext cx="3505200" cy="124936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0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57200" y="4876800"/>
            <a:ext cx="3505200" cy="124936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 b="1" dirty="0" smtClean="0">
                <a:solidFill>
                  <a:srgbClr val="008000"/>
                </a:solidFill>
                <a:effectLst/>
                <a:latin typeface="Courier New" pitchFamily="49" charset="0"/>
                <a:cs typeface="Courier New" pitchFamily="49" charset="0"/>
              </a:rPr>
              <a:t>// get&lt;1&gt;(</a:t>
            </a:r>
            <a:r>
              <a:rPr lang="en-US" sz="1000" b="1" dirty="0" err="1" smtClean="0">
                <a:solidFill>
                  <a:srgbClr val="008000"/>
                </a:solidFill>
                <a:effectLst/>
                <a:latin typeface="Courier New" pitchFamily="49" charset="0"/>
                <a:cs typeface="Courier New" pitchFamily="49" charset="0"/>
              </a:rPr>
              <a:t>tup</a:t>
            </a:r>
            <a:r>
              <a:rPr lang="en-US" sz="1000" b="1" dirty="0" smtClean="0">
                <a:solidFill>
                  <a:srgbClr val="008000"/>
                </a:solidFill>
                <a:effectLst/>
                <a:latin typeface="Courier New" pitchFamily="49" charset="0"/>
                <a:cs typeface="Courier New" pitchFamily="49" charset="0"/>
              </a:rPr>
              <a:t>) gets the 1st </a:t>
            </a:r>
            <a:r>
              <a:rPr lang="en-US" sz="1000" b="1" dirty="0" err="1" smtClean="0">
                <a:solidFill>
                  <a:srgbClr val="008000"/>
                </a:solidFill>
                <a:effectLst/>
                <a:latin typeface="Courier New" pitchFamily="49" charset="0"/>
                <a:cs typeface="Courier New" pitchFamily="49" charset="0"/>
              </a:rPr>
              <a:t>elem</a:t>
            </a:r>
            <a:r>
              <a:rPr lang="en-US" sz="1000" b="1" dirty="0" smtClean="0">
                <a:solidFill>
                  <a:srgbClr val="008000"/>
                </a:solidFill>
                <a:effectLst/>
                <a:latin typeface="Courier New" pitchFamily="49" charset="0"/>
                <a:cs typeface="Courier New" pitchFamily="49" charset="0"/>
              </a:rPr>
              <a:t> from </a:t>
            </a:r>
            <a:r>
              <a:rPr lang="en-US" sz="1000" b="1" dirty="0" err="1" smtClean="0">
                <a:solidFill>
                  <a:srgbClr val="008000"/>
                </a:solidFill>
                <a:effectLst/>
                <a:latin typeface="Courier New" pitchFamily="49" charset="0"/>
                <a:cs typeface="Courier New" pitchFamily="49" charset="0"/>
              </a:rPr>
              <a:t>tup</a:t>
            </a:r>
            <a:endParaRPr lang="en-US" sz="1000" b="1" dirty="0" smtClean="0">
              <a:solidFill>
                <a:srgbClr val="008000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0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000" b="1" dirty="0" err="1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I, </a:t>
            </a:r>
            <a:r>
              <a:rPr lang="en-US" sz="10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T&gt;</a:t>
            </a: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T &amp; get(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tuple_elem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&lt;I, T&gt; &amp; 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elem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) </a:t>
            </a:r>
            <a:r>
              <a:rPr lang="en-US" sz="1000" b="1" dirty="0" err="1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noexcept</a:t>
            </a:r>
            <a:endParaRPr lang="en-US" sz="10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     </a:t>
            </a:r>
            <a:r>
              <a:rPr lang="en-US" sz="10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elem.value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622276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609600"/>
            <a:ext cx="8229600" cy="5516563"/>
          </a:xfrm>
        </p:spPr>
        <p:txBody>
          <a:bodyPr anchor="ctr" anchorCtr="0">
            <a:normAutofit/>
          </a:bodyPr>
          <a:lstStyle/>
          <a:p>
            <a:pPr marL="0" indent="0" algn="ctr">
              <a:buNone/>
            </a:pPr>
            <a:r>
              <a:rPr lang="en-US" sz="6000" dirty="0" smtClean="0"/>
              <a:t>In C++11, a tuple of N elements requires O(N) template instantiations.</a:t>
            </a:r>
          </a:p>
        </p:txBody>
      </p:sp>
    </p:spTree>
    <p:extLst>
      <p:ext uri="{BB962C8B-B14F-4D97-AF65-F5344CB8AC3E}">
        <p14:creationId xmlns:p14="http://schemas.microsoft.com/office/powerpoint/2010/main" val="35059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Ugly Truth About </a:t>
            </a:r>
            <a:r>
              <a:rPr lang="en-US" dirty="0" err="1" smtClean="0"/>
              <a:t>Variadics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random access into a parameter pack</a:t>
            </a:r>
          </a:p>
          <a:p>
            <a:pPr lvl="1"/>
            <a:r>
              <a:rPr lang="en-US" i="1" dirty="0" smtClean="0"/>
              <a:t>It’s like a Forward Range</a:t>
            </a:r>
          </a:p>
          <a:p>
            <a:r>
              <a:rPr lang="en-US" dirty="0" smtClean="0"/>
              <a:t>Can’t store a parameter pack as a data member</a:t>
            </a:r>
          </a:p>
          <a:p>
            <a:pPr lvl="1"/>
            <a:r>
              <a:rPr lang="en-US" i="1" dirty="0" smtClean="0"/>
              <a:t>‘cause it </a:t>
            </a:r>
            <a:r>
              <a:rPr lang="en-US" i="1" dirty="0" err="1" smtClean="0"/>
              <a:t>ain’t</a:t>
            </a:r>
            <a:r>
              <a:rPr lang="en-US" i="1" dirty="0" smtClean="0"/>
              <a:t> a first class thingy</a:t>
            </a:r>
          </a:p>
        </p:txBody>
      </p:sp>
      <p:pic>
        <p:nvPicPr>
          <p:cNvPr id="1026" name="Picture 2" descr="C:\Users\eric\AppData\Local\Microsoft\Windows\Temporary Internet Files\Content.IE5\331NBMNN\MC90043242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750" y="4368800"/>
            <a:ext cx="1873250" cy="172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398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Tuple: A Hybrid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preprocessor to handle up to N elements</a:t>
            </a:r>
          </a:p>
          <a:p>
            <a:r>
              <a:rPr lang="en-US" dirty="0" err="1" smtClean="0"/>
              <a:t>Recurse</a:t>
            </a:r>
            <a:r>
              <a:rPr lang="en-US" dirty="0" smtClean="0"/>
              <a:t> to handle next N elements</a:t>
            </a:r>
          </a:p>
          <a:p>
            <a:r>
              <a:rPr lang="en-US" dirty="0" smtClean="0"/>
              <a:t>Still O(N), but hopefully better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29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762000" y="5029200"/>
            <a:ext cx="1905000" cy="228600"/>
          </a:xfrm>
          <a:prstGeom prst="rect">
            <a:avLst/>
          </a:prstGeom>
          <a:solidFill>
            <a:srgbClr val="FFFF00">
              <a:alpha val="50196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Unrolled Tuple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1100" b="1" dirty="0" smtClean="0">
                <a:solidFill>
                  <a:srgbClr val="008000"/>
                </a:solidFill>
                <a:effectLst/>
                <a:latin typeface="Courier New" pitchFamily="49" charset="0"/>
                <a:cs typeface="Courier New" pitchFamily="49" charset="0"/>
              </a:rPr>
              <a:t>// C++11 tuple uses loop unrolling to bring</a:t>
            </a:r>
          </a:p>
          <a:p>
            <a:pPr marL="0" indent="0">
              <a:buNone/>
            </a:pPr>
            <a:r>
              <a:rPr lang="en-US" sz="1100" b="1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</a:t>
            </a:r>
            <a:r>
              <a:rPr lang="en-US" sz="1100" b="1" dirty="0" smtClean="0">
                <a:solidFill>
                  <a:srgbClr val="008000"/>
                </a:solidFill>
                <a:effectLst/>
                <a:latin typeface="Courier New" pitchFamily="49" charset="0"/>
                <a:cs typeface="Courier New" pitchFamily="49" charset="0"/>
              </a:rPr>
              <a:t> down TMP overhead.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 marL="0" indent="0">
              <a:buNone/>
            </a:pPr>
            <a:r>
              <a:rPr lang="en-US" sz="11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1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 ...T&gt;</a:t>
            </a:r>
          </a:p>
          <a:p>
            <a:pPr marL="0" indent="0">
              <a:buNone/>
            </a:pPr>
            <a:r>
              <a:rPr lang="en-US" sz="1100" b="1" dirty="0" err="1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 tuple;</a:t>
            </a:r>
          </a:p>
          <a:p>
            <a:pPr marL="0" indent="0">
              <a:buNone/>
            </a:pPr>
            <a:endParaRPr lang="en-US" sz="1100" b="1" dirty="0">
              <a:solidFill>
                <a:srgbClr val="0000FF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1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&lt;&gt;</a:t>
            </a:r>
            <a:br>
              <a:rPr lang="en-US" sz="11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100" b="1" dirty="0" err="1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sz="1100" b="1" dirty="0" smtClean="0">
                <a:latin typeface="Courier New" pitchFamily="49" charset="0"/>
                <a:cs typeface="Courier New" pitchFamily="49" charset="0"/>
              </a:rPr>
              <a:t> tuple&lt;&gt; {};</a:t>
            </a:r>
          </a:p>
          <a:p>
            <a:pPr marL="0" indent="0">
              <a:buNone/>
            </a:pPr>
            <a:endParaRPr lang="en-US" sz="11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fr-FR" sz="1100" b="1" dirty="0" err="1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template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1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class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 T0&gt;</a:t>
            </a:r>
          </a:p>
          <a:p>
            <a:pPr marL="0" indent="0">
              <a:buNone/>
            </a:pPr>
            <a:r>
              <a:rPr lang="fr-FR" sz="1100" b="1" dirty="0" err="1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struct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 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tuple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&lt;T0&gt;</a:t>
            </a:r>
          </a:p>
          <a:p>
            <a:pPr marL="0" indent="0">
              <a:buNone/>
            </a:pP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buNone/>
            </a:pP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    T0 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t0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fr-FR" sz="11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fr-FR" sz="1100" b="1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1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fr-FR" sz="1100" b="1" dirty="0">
                <a:latin typeface="Courier New" pitchFamily="49" charset="0"/>
                <a:cs typeface="Courier New" pitchFamily="49" charset="0"/>
              </a:rPr>
              <a:t> 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U0&gt;</a:t>
            </a:r>
          </a:p>
          <a:p>
            <a:pPr marL="0" indent="0">
              <a:buNone/>
            </a:pP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    </a:t>
            </a:r>
            <a:r>
              <a:rPr lang="fr-FR" sz="11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explicit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 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tuple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(U0 &amp;&amp; a0) : t0(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std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forward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&lt;U0&gt;(a0)) {} </a:t>
            </a:r>
          </a:p>
          <a:p>
            <a:pPr marL="0" indent="0">
              <a:buNone/>
            </a:pP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    </a:t>
            </a:r>
            <a:r>
              <a:rPr lang="fr-FR" sz="1100" b="1" dirty="0" smtClean="0">
                <a:solidFill>
                  <a:srgbClr val="008000"/>
                </a:solidFill>
                <a:effectLst/>
                <a:latin typeface="Courier New" pitchFamily="49" charset="0"/>
                <a:cs typeface="Courier New" pitchFamily="49" charset="0"/>
              </a:rPr>
              <a:t>/* … */</a:t>
            </a:r>
          </a:p>
          <a:p>
            <a:pPr marL="0" indent="0">
              <a:buNone/>
            </a:pP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 marL="0" indent="0">
              <a:buNone/>
            </a:pPr>
            <a:endParaRPr lang="en-US" sz="11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fr-FR" sz="1100" b="1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/*</a:t>
            </a:r>
            <a:r>
              <a:rPr lang="fr-FR" sz="11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 </a:t>
            </a:r>
            <a:r>
              <a:rPr lang="fr-FR" sz="1100" b="1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… */</a:t>
            </a:r>
            <a:endParaRPr lang="fr-FR" sz="1100" b="1" dirty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fr-FR" sz="1100" b="1" dirty="0" smtClean="0">
              <a:solidFill>
                <a:srgbClr val="0000FF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fr-FR" sz="1100" b="1" dirty="0" err="1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template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1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class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 T0, </a:t>
            </a:r>
            <a:r>
              <a:rPr lang="fr-FR" sz="1100" b="1" dirty="0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class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 T1, </a:t>
            </a:r>
            <a:r>
              <a:rPr lang="fr-FR" sz="11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fr-FR" sz="1100" b="1" dirty="0">
                <a:latin typeface="Courier New" pitchFamily="49" charset="0"/>
                <a:cs typeface="Courier New" pitchFamily="49" charset="0"/>
              </a:rPr>
              <a:t> 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T2, </a:t>
            </a:r>
            <a:r>
              <a:rPr lang="fr-FR" sz="11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fr-FR" sz="1100" b="1" dirty="0">
                <a:latin typeface="Courier New" pitchFamily="49" charset="0"/>
                <a:cs typeface="Courier New" pitchFamily="49" charset="0"/>
              </a:rPr>
              <a:t> 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...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Rest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fr-FR" sz="1100" b="1" dirty="0" err="1" smtClean="0">
                <a:solidFill>
                  <a:srgbClr val="0000FF"/>
                </a:solidFill>
                <a:effectLst/>
                <a:latin typeface="Courier New" pitchFamily="49" charset="0"/>
                <a:cs typeface="Courier New" pitchFamily="49" charset="0"/>
              </a:rPr>
              <a:t>struct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 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tuple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&lt;T0, T1, T2, 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Rest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...&gt;</a:t>
            </a:r>
          </a:p>
          <a:p>
            <a:pPr marL="0" indent="0">
              <a:buNone/>
            </a:pP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buNone/>
            </a:pP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    T0 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t0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; T1 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t1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; T2 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t2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fr-FR" sz="11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tuple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&lt; 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Rest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... &gt; 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tail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; </a:t>
            </a:r>
            <a:r>
              <a:rPr lang="en-US" sz="11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 </a:t>
            </a:r>
            <a:r>
              <a:rPr lang="en-US" sz="1100" b="1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Recursion here!!!</a:t>
            </a:r>
            <a:endParaRPr lang="fr-FR" sz="11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110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fr-FR" sz="1100" b="1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1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fr-FR" sz="1100" b="1" dirty="0">
                <a:latin typeface="Courier New" pitchFamily="49" charset="0"/>
                <a:cs typeface="Courier New" pitchFamily="49" charset="0"/>
              </a:rPr>
              <a:t> 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U0, </a:t>
            </a:r>
            <a:r>
              <a:rPr lang="fr-FR" sz="11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fr-FR" sz="1100" b="1" dirty="0">
                <a:latin typeface="Courier New" pitchFamily="49" charset="0"/>
                <a:cs typeface="Courier New" pitchFamily="49" charset="0"/>
              </a:rPr>
              <a:t> 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U1</a:t>
            </a:r>
            <a:r>
              <a:rPr lang="fr-FR" sz="11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fr-FR" sz="11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fr-FR" sz="1100" b="1" dirty="0">
                <a:latin typeface="Courier New" pitchFamily="49" charset="0"/>
                <a:cs typeface="Courier New" pitchFamily="49" charset="0"/>
              </a:rPr>
              <a:t> U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fr-FR" sz="11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fr-FR" sz="11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fr-FR" sz="1100" b="1" dirty="0">
                <a:latin typeface="Courier New" pitchFamily="49" charset="0"/>
                <a:cs typeface="Courier New" pitchFamily="49" charset="0"/>
              </a:rPr>
              <a:t> 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...</a:t>
            </a:r>
            <a:r>
              <a:rPr lang="fr-FR" sz="1100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    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tuple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(U0 &amp;&amp; a0, </a:t>
            </a:r>
            <a:r>
              <a:rPr lang="fr-FR" sz="1100" b="1" dirty="0">
                <a:latin typeface="Courier New" pitchFamily="49" charset="0"/>
                <a:cs typeface="Courier New" pitchFamily="49" charset="0"/>
              </a:rPr>
              <a:t>U1 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&amp;&amp; a1, U2 &amp;&amp; a2, V &amp;&amp;... v)</a:t>
            </a:r>
          </a:p>
          <a:p>
            <a:pPr marL="0" indent="0">
              <a:buNone/>
            </a:pPr>
            <a:r>
              <a:rPr lang="fr-FR" sz="11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     : t0(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std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forward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&lt;U0&gt;(a0)), t1(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std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forward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&lt;U1&gt;(a1)), t2(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std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forward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&lt;U2&gt;(a2))</a:t>
            </a:r>
          </a:p>
          <a:p>
            <a:pPr marL="0" indent="0">
              <a:buNone/>
            </a:pPr>
            <a:r>
              <a:rPr lang="fr-FR" sz="11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     , 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tail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std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100" b="1" dirty="0" err="1" smtClean="0">
                <a:latin typeface="Courier New" pitchFamily="49" charset="0"/>
                <a:cs typeface="Courier New" pitchFamily="49" charset="0"/>
              </a:rPr>
              <a:t>forward</a:t>
            </a: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&lt;V&gt;(v)...) {} </a:t>
            </a:r>
          </a:p>
          <a:p>
            <a:pPr marL="0" indent="0">
              <a:buNone/>
            </a:pP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    </a:t>
            </a:r>
            <a:r>
              <a:rPr lang="fr-FR" sz="1100" b="1" dirty="0" smtClean="0">
                <a:solidFill>
                  <a:srgbClr val="008000"/>
                </a:solidFill>
                <a:effectLst/>
                <a:latin typeface="Courier New" pitchFamily="49" charset="0"/>
                <a:cs typeface="Courier New" pitchFamily="49" charset="0"/>
              </a:rPr>
              <a:t>/* … */</a:t>
            </a:r>
          </a:p>
          <a:p>
            <a:pPr marL="0" indent="0">
              <a:buNone/>
            </a:pPr>
            <a:r>
              <a:rPr lang="fr-FR" sz="11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10" name="Rectangular Callout 9"/>
          <p:cNvSpPr/>
          <p:nvPr/>
        </p:nvSpPr>
        <p:spPr>
          <a:xfrm>
            <a:off x="5410200" y="2590800"/>
            <a:ext cx="2895600" cy="685800"/>
          </a:xfrm>
          <a:prstGeom prst="wedgeRectCallout">
            <a:avLst>
              <a:gd name="adj1" fmla="val -106691"/>
              <a:gd name="adj2" fmla="val 5341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Specialization for 1-element tuples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ular Callout 10"/>
          <p:cNvSpPr/>
          <p:nvPr/>
        </p:nvSpPr>
        <p:spPr>
          <a:xfrm>
            <a:off x="5562600" y="3581400"/>
            <a:ext cx="2971800" cy="685800"/>
          </a:xfrm>
          <a:prstGeom prst="wedgeRectCallout">
            <a:avLst>
              <a:gd name="adj1" fmla="val -102279"/>
              <a:gd name="adj2" fmla="val 3977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Specializations for 2-and 3-element tuples (not shown)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ular Callout 11"/>
          <p:cNvSpPr/>
          <p:nvPr/>
        </p:nvSpPr>
        <p:spPr>
          <a:xfrm>
            <a:off x="5257800" y="1600200"/>
            <a:ext cx="2819400" cy="685800"/>
          </a:xfrm>
          <a:prstGeom prst="wedgeRectCallout">
            <a:avLst>
              <a:gd name="adj1" fmla="val -110273"/>
              <a:gd name="adj2" fmla="val 6098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Specialization for 0-element tuples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ular Callout 15"/>
          <p:cNvSpPr/>
          <p:nvPr/>
        </p:nvSpPr>
        <p:spPr>
          <a:xfrm>
            <a:off x="5715000" y="4572000"/>
            <a:ext cx="2971800" cy="685800"/>
          </a:xfrm>
          <a:prstGeom prst="wedgeRectCallout">
            <a:avLst>
              <a:gd name="adj1" fmla="val -91441"/>
              <a:gd name="adj2" fmla="val 3522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Recursive specialization for &gt;3-element tuples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242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Unrolled Tuple get()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 C++11 eliminates the need for macros! Oh, </a:t>
            </a:r>
            <a:r>
              <a:rPr lang="en-US" sz="1000" b="1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darn...</a:t>
            </a:r>
          </a:p>
          <a:p>
            <a:pPr marL="0" indent="0">
              <a:buNone/>
            </a:pP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#</a:t>
            </a:r>
            <a:r>
              <a:rPr lang="en-US" sz="10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define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 RETURN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(...) -&gt;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00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decltype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(__VA_ARGS__) { </a:t>
            </a:r>
            <a:r>
              <a:rPr lang="en-US" sz="10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 __VA_ARGS__; 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marL="0" indent="0">
              <a:buNone/>
            </a:pP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000" b="1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 I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using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_ = 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std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integral_constant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000" b="1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I&gt;;</a:t>
            </a:r>
          </a:p>
          <a:p>
            <a:pPr marL="0" indent="0">
              <a:buNone/>
            </a:pPr>
            <a:endParaRPr lang="en-US" sz="1000" b="1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namespace 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detail {</a:t>
            </a:r>
            <a:endParaRPr lang="en-US" sz="1000" b="1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template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Tuple&gt;</a:t>
            </a:r>
          </a:p>
          <a:p>
            <a:pPr marL="0" indent="0">
              <a:buNone/>
            </a:pP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auto 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get_elem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(Tuple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&amp;&amp; 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tup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_&lt;0&gt;)</a:t>
            </a: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    RETURN((</a:t>
            </a:r>
            <a:r>
              <a:rPr lang="en-US" sz="1000" b="1" dirty="0" err="1">
                <a:latin typeface="Courier New" pitchFamily="49" charset="0"/>
                <a:cs typeface="Courier New" pitchFamily="49" charset="0"/>
              </a:rPr>
              <a:t>std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::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forward&lt;Tuple&gt;(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tup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).t0)) </a:t>
            </a:r>
            <a:r>
              <a:rPr lang="en-US" sz="10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extra </a:t>
            </a:r>
            <a:r>
              <a:rPr lang="en-US" sz="1000" b="1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parens</a:t>
            </a:r>
            <a:r>
              <a:rPr lang="en-US" sz="10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 are significant</a:t>
            </a:r>
            <a:r>
              <a:rPr lang="en-US" sz="1000" b="1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!</a:t>
            </a:r>
            <a:endParaRPr lang="en-US" sz="10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US" sz="1000" b="1" dirty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fr-FR" sz="1000" b="1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   /*</a:t>
            </a:r>
            <a:r>
              <a:rPr lang="fr-FR" sz="10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 </a:t>
            </a:r>
            <a:r>
              <a:rPr lang="fr-FR" sz="1000" b="1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… </a:t>
            </a:r>
            <a:r>
              <a:rPr lang="fr-FR" sz="1000" b="1" dirty="0" err="1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get_elem</a:t>
            </a:r>
            <a:r>
              <a:rPr lang="fr-FR" sz="1000" b="1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for 1st and 2nd </a:t>
            </a:r>
            <a:r>
              <a:rPr lang="fr-FR" sz="1000" b="1" dirty="0" err="1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elements</a:t>
            </a:r>
            <a:r>
              <a:rPr lang="fr-FR" sz="1000" b="1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000" b="1" dirty="0" err="1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defined</a:t>
            </a:r>
            <a:r>
              <a:rPr lang="fr-FR" sz="1000" b="1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000" b="1" dirty="0" err="1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similarly</a:t>
            </a:r>
            <a:r>
              <a:rPr lang="fr-FR" sz="10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000" b="1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… </a:t>
            </a:r>
            <a:r>
              <a:rPr lang="fr-FR" sz="10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*/</a:t>
            </a:r>
          </a:p>
          <a:p>
            <a:pPr marL="0" indent="0">
              <a:buNone/>
            </a:pPr>
            <a:endParaRPr lang="en-US" sz="1000" b="1" dirty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template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Tuple, </a:t>
            </a:r>
            <a:r>
              <a:rPr lang="en-US" sz="1000" b="1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I&gt;</a:t>
            </a:r>
          </a:p>
          <a:p>
            <a:pPr marL="0" indent="0">
              <a:buNone/>
            </a:pP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auto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get_elem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(Tuple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&amp;&amp; 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tup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_&lt;I&gt;)</a:t>
            </a: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    RETURN(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get_elem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000" b="1" dirty="0" err="1">
                <a:latin typeface="Courier New" pitchFamily="49" charset="0"/>
                <a:cs typeface="Courier New" pitchFamily="49" charset="0"/>
              </a:rPr>
              <a:t>std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::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forward&lt;Tuple&gt;(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tup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).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tail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_&lt;I-3&gt;()))</a:t>
            </a: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marL="0" indent="0">
              <a:buNone/>
            </a:pPr>
            <a:endParaRPr lang="en-US" sz="10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0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00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 I, </a:t>
            </a: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 ...T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auto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 get(tuple&lt;T...&gt; 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&amp; 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tup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) RETURN(detail::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get_elem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tup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, 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_&lt;I&gt;()))</a:t>
            </a:r>
          </a:p>
          <a:p>
            <a:pPr marL="0" indent="0">
              <a:buNone/>
            </a:pPr>
            <a:endParaRPr lang="en-US" sz="1000" b="1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000" b="1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 I, </a:t>
            </a: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 ...T&gt;</a:t>
            </a:r>
          </a:p>
          <a:p>
            <a:pPr marL="0" indent="0">
              <a:buNone/>
            </a:pPr>
            <a:r>
              <a:rPr lang="en-US" sz="10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auto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 get(tuple&lt;T...&gt; </a:t>
            </a:r>
            <a:r>
              <a:rPr lang="en-US" sz="10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b="1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&amp; 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tup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) RETURN(detail::</a:t>
            </a:r>
            <a:r>
              <a:rPr lang="en-US" sz="1000" b="1" dirty="0" err="1">
                <a:latin typeface="Courier New" pitchFamily="49" charset="0"/>
                <a:cs typeface="Courier New" pitchFamily="49" charset="0"/>
              </a:rPr>
              <a:t>get_elem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000" b="1" dirty="0" err="1">
                <a:latin typeface="Courier New" pitchFamily="49" charset="0"/>
                <a:cs typeface="Courier New" pitchFamily="49" charset="0"/>
              </a:rPr>
              <a:t>tup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, 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_&lt;I&gt;()))</a:t>
            </a:r>
            <a:endParaRPr lang="en-US" sz="10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US" sz="1000" b="1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000" b="1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 I, </a:t>
            </a: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 ...T&gt;</a:t>
            </a:r>
          </a:p>
          <a:p>
            <a:pPr marL="0" indent="0">
              <a:buNone/>
            </a:pPr>
            <a:r>
              <a:rPr lang="en-US" sz="10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auto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 get(tuple&lt;T...&gt; 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&amp;&amp; 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tup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) RETURN(detail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::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get_elem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std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::forward&lt;tuple&lt;T...&gt;&gt;(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tup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),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_&lt;I&gt;()))</a:t>
            </a:r>
            <a:endParaRPr lang="en-US" sz="1000" b="1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436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Death Match Re-</a:t>
            </a:r>
            <a:r>
              <a:rPr lang="en-US" dirty="0" err="1" smtClean="0"/>
              <a:t>redux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998142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000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Possible Solution for C++1x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not part of a pack expansion expression, a parameter pack </a:t>
            </a:r>
            <a:r>
              <a:rPr lang="en-US" i="1" dirty="0" smtClean="0"/>
              <a:t>is</a:t>
            </a:r>
            <a:r>
              <a:rPr lang="en-US" dirty="0" smtClean="0"/>
              <a:t> a tuple; albeit of a built-in type.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Overloads of </a:t>
            </a:r>
            <a:r>
              <a:rPr lang="en-US" dirty="0" err="1" smtClean="0"/>
              <a:t>std</a:t>
            </a:r>
            <a:r>
              <a:rPr lang="en-US" dirty="0" smtClean="0"/>
              <a:t>::get could operate on built-in tuples, too.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438400" y="3398837"/>
            <a:ext cx="4114800" cy="124936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0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438400" y="3398837"/>
            <a:ext cx="4114800" cy="124936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...T&gt; </a:t>
            </a:r>
          </a:p>
          <a:p>
            <a:pPr marL="0" indent="0">
              <a:buNone/>
            </a:pPr>
            <a:r>
              <a:rPr lang="en-US" sz="1000" b="1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tuple : T </a:t>
            </a:r>
            <a:r>
              <a:rPr lang="en-US" sz="1000" b="1" dirty="0" smtClean="0">
                <a:solidFill>
                  <a:srgbClr val="008000"/>
                </a:solidFill>
                <a:effectLst/>
                <a:latin typeface="Courier New" pitchFamily="49" charset="0"/>
                <a:cs typeface="Courier New" pitchFamily="49" charset="0"/>
              </a:rPr>
              <a:t>// Look ma! No pack expansion</a:t>
            </a:r>
            <a:endParaRPr lang="en-US" sz="10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    </a:t>
            </a: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...U&gt; </a:t>
            </a: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   </a:t>
            </a: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explicit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tuple(U &amp;&amp;...u) : T(u) {}</a:t>
            </a: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16533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Possible Solution for C++1x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Parameter packs are 1</a:t>
            </a:r>
            <a:r>
              <a:rPr lang="en-US" baseline="30000" dirty="0" smtClean="0"/>
              <a:t>st</a:t>
            </a:r>
            <a:r>
              <a:rPr lang="en-US" dirty="0" smtClean="0"/>
              <a:t> class objects:</a:t>
            </a:r>
          </a:p>
          <a:p>
            <a:pPr lvl="1"/>
            <a:r>
              <a:rPr lang="en-US" dirty="0" smtClean="0"/>
              <a:t>Stored in variables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eturned from functions</a:t>
            </a:r>
          </a:p>
          <a:p>
            <a:r>
              <a:rPr lang="en-US" dirty="0" smtClean="0"/>
              <a:t>Built-in tuples can still be expanded like packs.</a:t>
            </a:r>
          </a:p>
          <a:p>
            <a:r>
              <a:rPr lang="en-US" dirty="0" smtClean="0"/>
              <a:t>Add an </a:t>
            </a:r>
            <a:r>
              <a:rPr lang="en-US" dirty="0" err="1" smtClean="0"/>
              <a:t>overloadable</a:t>
            </a:r>
            <a:r>
              <a:rPr lang="en-US" dirty="0" smtClean="0"/>
              <a:t> pack expansion operator…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0" y="1570037"/>
            <a:ext cx="4114800" cy="178276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0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0" y="1570037"/>
            <a:ext cx="4114800" cy="178276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...T&gt;</a:t>
            </a:r>
          </a:p>
          <a:p>
            <a:pPr marL="0" indent="0">
              <a:buNone/>
            </a:pP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foo(T &amp;&amp;... t) { </a:t>
            </a:r>
            <a:r>
              <a:rPr lang="en-US" sz="1000" b="1" dirty="0" smtClean="0">
                <a:solidFill>
                  <a:srgbClr val="008000"/>
                </a:solidFill>
                <a:effectLst/>
                <a:latin typeface="Courier New" pitchFamily="49" charset="0"/>
                <a:cs typeface="Courier New" pitchFamily="49" charset="0"/>
              </a:rPr>
              <a:t>/* ... */ 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marL="0" indent="0">
              <a:buNone/>
            </a:pPr>
            <a:endParaRPr lang="en-US" sz="1000" b="1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...T&gt;</a:t>
            </a:r>
          </a:p>
          <a:p>
            <a:pPr marL="0" indent="0">
              <a:buNone/>
            </a:pP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bar(T &amp;&amp;... t)</a:t>
            </a: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buNone/>
            </a:pPr>
            <a:r>
              <a:rPr lang="en-US" sz="10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b="1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auto 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tup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 = t; </a:t>
            </a:r>
            <a:r>
              <a:rPr lang="en-US" sz="1000" b="1" dirty="0" smtClean="0">
                <a:solidFill>
                  <a:srgbClr val="008000"/>
                </a:solidFill>
                <a:effectLst/>
                <a:latin typeface="Courier New" pitchFamily="49" charset="0"/>
                <a:cs typeface="Courier New" pitchFamily="49" charset="0"/>
              </a:rPr>
              <a:t>// It’s a built-in tuple.</a:t>
            </a: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    foo(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tup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...);  </a:t>
            </a:r>
            <a:r>
              <a:rPr lang="en-US" sz="1000" b="1" dirty="0" smtClean="0">
                <a:solidFill>
                  <a:srgbClr val="008000"/>
                </a:solidFill>
                <a:effectLst/>
                <a:latin typeface="Courier New" pitchFamily="49" charset="0"/>
                <a:cs typeface="Courier New" pitchFamily="49" charset="0"/>
              </a:rPr>
              <a:t>// But it can still be expanded.</a:t>
            </a:r>
            <a:endParaRPr lang="en-US" sz="1000" b="1" dirty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0" y="3581400"/>
            <a:ext cx="4114800" cy="266700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0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0" y="3581400"/>
            <a:ext cx="4114800" cy="2667001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...T&gt; </a:t>
            </a:r>
          </a:p>
          <a:p>
            <a:pPr marL="0" indent="0">
              <a:buNone/>
            </a:pPr>
            <a:r>
              <a:rPr lang="en-US" sz="1000" b="1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tuple </a:t>
            </a:r>
            <a:r>
              <a:rPr lang="en-US" sz="1000" b="1" dirty="0" smtClean="0">
                <a:solidFill>
                  <a:srgbClr val="008000"/>
                </a:solidFill>
                <a:effectLst/>
                <a:latin typeface="Courier New" pitchFamily="49" charset="0"/>
                <a:cs typeface="Courier New" pitchFamily="49" charset="0"/>
              </a:rPr>
              <a:t>// A tuple that can be expanded!</a:t>
            </a:r>
            <a:endParaRPr lang="en-US" sz="10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buNone/>
            </a:pPr>
            <a:r>
              <a:rPr lang="en-US" sz="1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   T 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elems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endParaRPr lang="en-US" sz="10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    </a:t>
            </a: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...U&gt; </a:t>
            </a: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   </a:t>
            </a: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explicit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 tuple(U &amp;&amp;...u) : 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elems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(u) {}</a:t>
            </a:r>
          </a:p>
          <a:p>
            <a:pPr marL="0" indent="0">
              <a:buNone/>
            </a:pPr>
            <a:endParaRPr lang="en-US" sz="10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000" b="1" dirty="0" smtClean="0">
                <a:solidFill>
                  <a:srgbClr val="008000"/>
                </a:solidFill>
                <a:effectLst/>
                <a:latin typeface="Courier New" pitchFamily="49" charset="0"/>
                <a:cs typeface="Courier New" pitchFamily="49" charset="0"/>
              </a:rPr>
              <a:t>// Explicit pack expansion operator.</a:t>
            </a:r>
            <a:endParaRPr lang="en-US" sz="10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operator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 T...() 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{</a:t>
            </a: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return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elems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...; }</a:t>
            </a:r>
          </a:p>
          <a:p>
            <a:pPr marL="0" indent="0">
              <a:buNone/>
            </a:pPr>
            <a:endParaRPr lang="en-US" sz="10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000" b="1" dirty="0" smtClean="0">
                <a:solidFill>
                  <a:srgbClr val="008000"/>
                </a:solidFill>
                <a:effectLst/>
                <a:latin typeface="Courier New" pitchFamily="49" charset="0"/>
                <a:cs typeface="Courier New" pitchFamily="49" charset="0"/>
              </a:rPr>
              <a:t>// Implicit conversion to built-in tuple.</a:t>
            </a:r>
            <a:endParaRPr lang="en-US" sz="10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operator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T &amp;() {</a:t>
            </a:r>
            <a:r>
              <a:rPr lang="en-US" sz="1000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return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b="1" dirty="0" err="1" smtClean="0">
                <a:latin typeface="Courier New" pitchFamily="49" charset="0"/>
                <a:cs typeface="Courier New" pitchFamily="49" charset="0"/>
              </a:rPr>
              <a:t>elems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; }</a:t>
            </a:r>
          </a:p>
          <a:p>
            <a:pPr marL="0" indent="0">
              <a:buNone/>
            </a:pP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226504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‘</a:t>
            </a:r>
            <a:r>
              <a:rPr lang="en-US" dirty="0" err="1" smtClean="0"/>
              <a:t>Nuther</a:t>
            </a:r>
            <a:r>
              <a:rPr lang="en-US" dirty="0" smtClean="0"/>
              <a:t> Possible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Courtesy of Richard Smith, Clang </a:t>
            </a:r>
            <a:r>
              <a:rPr lang="en-US" dirty="0" err="1" smtClean="0"/>
              <a:t>dev</a:t>
            </a:r>
            <a:endParaRPr lang="en-US" dirty="0" smtClean="0"/>
          </a:p>
          <a:p>
            <a:r>
              <a:rPr lang="en-US" dirty="0" smtClean="0"/>
              <a:t>Allow expanded pack expressions to be members.</a:t>
            </a:r>
          </a:p>
          <a:p>
            <a:r>
              <a:rPr lang="en-US" dirty="0" smtClean="0"/>
              <a:t>Add an infix N…M pack expression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191000" y="1570037"/>
            <a:ext cx="4495800" cy="338296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0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191000" y="1570037"/>
            <a:ext cx="4495800" cy="338296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0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en-US" sz="10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...T&gt;</a:t>
            </a:r>
          </a:p>
          <a:p>
            <a:pPr marL="0" indent="0">
              <a:buNone/>
            </a:pPr>
            <a:r>
              <a:rPr lang="en-US" sz="10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tuple</a:t>
            </a:r>
          </a:p>
          <a:p>
            <a:pPr marL="0" indent="0"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   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T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 ...values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000" dirty="0">
                <a:latin typeface="Courier New" pitchFamily="49" charset="0"/>
                <a:cs typeface="Courier New" pitchFamily="49" charset="0"/>
              </a:rPr>
              <a:t>    T &amp;...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get_impl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mpl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size_t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&lt; 0 ... </a:t>
            </a:r>
            <a:r>
              <a:rPr lang="en-US" sz="10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sizeof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...(T)-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1 &gt;)</a:t>
            </a:r>
          </a:p>
          <a:p>
            <a:pPr marL="0" indent="0">
              <a:buNone/>
            </a:pPr>
            <a:r>
              <a:rPr lang="en-US" sz="1000" dirty="0">
                <a:latin typeface="Courier New" pitchFamily="49" charset="0"/>
                <a:cs typeface="Courier New" pitchFamily="49" charset="0"/>
              </a:rPr>
              <a:t>    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       </a:t>
            </a:r>
            <a:r>
              <a:rPr lang="en-US" sz="10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 values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sz="1000" dirty="0">
                <a:latin typeface="Courier New" pitchFamily="49" charset="0"/>
                <a:cs typeface="Courier New" pitchFamily="49" charset="0"/>
              </a:rPr>
              <a:t>    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marL="0" indent="0"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 marL="0" indent="0">
              <a:buNone/>
            </a:pPr>
            <a:endParaRPr lang="en-US" sz="10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000" dirty="0" err="1">
                <a:latin typeface="Courier New" pitchFamily="49" charset="0"/>
                <a:cs typeface="Courier New" pitchFamily="49" charset="0"/>
              </a:rPr>
              <a:t>size_t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 N, </a:t>
            </a:r>
            <a:r>
              <a:rPr lang="en-US" sz="1000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...T&gt; </a:t>
            </a:r>
            <a:r>
              <a:rPr lang="en-US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auto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 get(tuple&lt;T...&gt; &amp;t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marL="0" indent="0">
              <a:buNone/>
            </a:pPr>
            <a:r>
              <a:rPr lang="en-US" sz="1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-&gt; </a:t>
            </a:r>
            <a:r>
              <a:rPr lang="en-US" sz="10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decltype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t.get_impl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mpl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::</a:t>
            </a:r>
            <a:r>
              <a:rPr lang="en-US" sz="1000" dirty="0" err="1">
                <a:latin typeface="Courier New" pitchFamily="49" charset="0"/>
                <a:cs typeface="Courier New" pitchFamily="49" charset="0"/>
              </a:rPr>
              <a:t>size_t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&lt;N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&gt;()))</a:t>
            </a:r>
          </a:p>
          <a:p>
            <a:pPr marL="0" indent="0"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buNone/>
            </a:pPr>
            <a:r>
              <a:rPr lang="en-US" sz="1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0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return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t.get_impl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mpl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::</a:t>
            </a:r>
            <a:r>
              <a:rPr lang="en-US" sz="1000" dirty="0" err="1">
                <a:latin typeface="Courier New" pitchFamily="49" charset="0"/>
                <a:cs typeface="Courier New" pitchFamily="49" charset="0"/>
              </a:rPr>
              <a:t>size_t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&lt;N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&gt;());</a:t>
            </a:r>
          </a:p>
          <a:p>
            <a:pPr marL="0" indent="0"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marL="0" indent="0">
              <a:buNone/>
            </a:pP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US" sz="1000" b="1" dirty="0" smtClean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28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‘</a:t>
            </a:r>
            <a:r>
              <a:rPr lang="en-US" dirty="0" err="1" smtClean="0"/>
              <a:t>Nuther</a:t>
            </a:r>
            <a:r>
              <a:rPr lang="en-US" dirty="0" smtClean="0"/>
              <a:t> Possible Solution, cont.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Add an </a:t>
            </a:r>
            <a:r>
              <a:rPr lang="en-US" dirty="0" err="1" smtClean="0"/>
              <a:t>overloadable</a:t>
            </a:r>
            <a:r>
              <a:rPr lang="en-US" dirty="0" smtClean="0"/>
              <a:t> prefix operator … for custom pack expansion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68482" y="3276600"/>
            <a:ext cx="3657600" cy="284956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0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68482" y="3276600"/>
            <a:ext cx="3657600" cy="284956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000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typename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...T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0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tuple</a:t>
            </a:r>
          </a:p>
          <a:p>
            <a:pPr marL="0" indent="0"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  T ...values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  T </a:t>
            </a:r>
            <a:r>
              <a:rPr lang="en-US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operator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...() </a:t>
            </a:r>
            <a:r>
              <a:rPr lang="en-US" sz="1000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{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 values; 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marL="0" indent="0"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}; </a:t>
            </a:r>
          </a:p>
          <a:p>
            <a:pPr marL="0" indent="0">
              <a:buNone/>
            </a:pP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f(Wrap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(...</a:t>
            </a:r>
            <a:r>
              <a:rPr lang="en-US" sz="1000" dirty="0" err="1">
                <a:latin typeface="Courier New" pitchFamily="49" charset="0"/>
                <a:cs typeface="Courier New" pitchFamily="49" charset="0"/>
              </a:rPr>
              <a:t>my_tuple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)...);</a:t>
            </a:r>
            <a:endParaRPr lang="en-US" sz="10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572000" y="3276600"/>
            <a:ext cx="4038600" cy="284956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0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572000" y="3276600"/>
            <a:ext cx="4038600" cy="284956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template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&lt;&gt;</a:t>
            </a:r>
          </a:p>
          <a:p>
            <a:pPr marL="0" indent="0">
              <a:buNone/>
            </a:pPr>
            <a:r>
              <a:rPr lang="en-US" sz="10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 tuple&lt;</a:t>
            </a:r>
            <a:r>
              <a:rPr lang="en-US" sz="1000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, </a:t>
            </a:r>
            <a:r>
              <a:rPr lang="en-US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char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  </a:t>
            </a:r>
            <a:r>
              <a:rPr lang="en-US" sz="1000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 values$0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  </a:t>
            </a:r>
            <a:r>
              <a:rPr lang="en-US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char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 values$1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  </a:t>
            </a:r>
            <a:r>
              <a:rPr lang="en-US" sz="1000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operator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...$0() </a:t>
            </a:r>
            <a:r>
              <a:rPr lang="en-US" sz="1000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 { </a:t>
            </a:r>
            <a:r>
              <a:rPr lang="en-US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 values$0; 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marL="0" indent="0"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  </a:t>
            </a:r>
            <a:r>
              <a:rPr lang="en-US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char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operator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...$1() </a:t>
            </a:r>
            <a:r>
              <a:rPr lang="en-US" sz="1000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 { </a:t>
            </a:r>
            <a:r>
              <a:rPr lang="en-US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 values$1; } </a:t>
            </a: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 marL="0" indent="0">
              <a:buNone/>
            </a:pPr>
            <a:endParaRPr lang="en-US" sz="10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f(Wrap(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my_tuple.</a:t>
            </a:r>
            <a:r>
              <a:rPr lang="en-US" sz="10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operator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...$0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()),</a:t>
            </a:r>
          </a:p>
          <a:p>
            <a:pPr marL="0" indent="0">
              <a:buNone/>
            </a:pPr>
            <a:r>
              <a:rPr lang="en-US" sz="1000" dirty="0">
                <a:latin typeface="Courier New" pitchFamily="49" charset="0"/>
                <a:cs typeface="Courier New" pitchFamily="49" charset="0"/>
              </a:rPr>
              <a:t>  Wrap(</a:t>
            </a:r>
            <a:r>
              <a:rPr lang="en-US" sz="1000" dirty="0" err="1">
                <a:latin typeface="Courier New" pitchFamily="49" charset="0"/>
                <a:cs typeface="Courier New" pitchFamily="49" charset="0"/>
              </a:rPr>
              <a:t>my_tuple.</a:t>
            </a:r>
            <a:r>
              <a:rPr lang="en-US" sz="1000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operator</a:t>
            </a:r>
            <a:r>
              <a:rPr lang="en-US" sz="1000" dirty="0">
                <a:latin typeface="Courier New" pitchFamily="49" charset="0"/>
                <a:cs typeface="Courier New" pitchFamily="49" charset="0"/>
              </a:rPr>
              <a:t>...$1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()));</a:t>
            </a:r>
            <a:endParaRPr lang="en-US" sz="10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8482" y="274320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This: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4572000" y="275338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expands to: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5345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Variadics</a:t>
            </a:r>
            <a:r>
              <a:rPr lang="en-US" dirty="0" smtClean="0"/>
              <a:t> rule, but …</a:t>
            </a:r>
          </a:p>
          <a:p>
            <a:r>
              <a:rPr lang="en-US" dirty="0" smtClean="0"/>
              <a:t>There are artificial limitations that inflate compile times.</a:t>
            </a:r>
          </a:p>
          <a:p>
            <a:r>
              <a:rPr lang="en-US" dirty="0" smtClean="0"/>
              <a:t>These can be partly worked around with preprocessor repetition.</a:t>
            </a:r>
          </a:p>
          <a:p>
            <a:r>
              <a:rPr lang="en-US" smtClean="0"/>
              <a:t>Some simple(?) </a:t>
            </a:r>
            <a:r>
              <a:rPr lang="en-US" dirty="0" smtClean="0"/>
              <a:t>language extensions could improve the situation.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98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5099</TotalTime>
  <Words>407</Words>
  <Application>Microsoft Office PowerPoint</Application>
  <PresentationFormat>On-screen Show (4:3)</PresentationFormat>
  <Paragraphs>265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Trouble With Tuples</vt:lpstr>
      <vt:lpstr>Why Care About Tuples?</vt:lpstr>
      <vt:lpstr>Death Match! gcc 4.7 vs. gcc 4.1</vt:lpstr>
      <vt:lpstr>Death Match Redux</vt:lpstr>
      <vt:lpstr>TR1  Tuple</vt:lpstr>
      <vt:lpstr>C++11  Tuple</vt:lpstr>
      <vt:lpstr>PowerPoint Presentation</vt:lpstr>
      <vt:lpstr>The Ugly Truth About Variadics</vt:lpstr>
      <vt:lpstr>Tuple: A Hybrid Approach</vt:lpstr>
      <vt:lpstr>Unrolled Tuple</vt:lpstr>
      <vt:lpstr>Unrolled Tuple get()</vt:lpstr>
      <vt:lpstr>Death Match Re-redux</vt:lpstr>
      <vt:lpstr>A Possible Solution for C++1x</vt:lpstr>
      <vt:lpstr>A Possible Solution for C++1x</vt:lpstr>
      <vt:lpstr>‘Nuther Possible Solution</vt:lpstr>
      <vt:lpstr>‘Nuther Possible Solution, cont.</vt:lpstr>
      <vt:lpstr>Conclusions</vt:lpstr>
    </vt:vector>
  </TitlesOfParts>
  <Company>Aerix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Trouble With Tuples</dc:title>
  <dc:creator>Eric</dc:creator>
  <cp:lastModifiedBy>Eric</cp:lastModifiedBy>
  <cp:revision>71</cp:revision>
  <dcterms:created xsi:type="dcterms:W3CDTF">2012-04-26T19:20:43Z</dcterms:created>
  <dcterms:modified xsi:type="dcterms:W3CDTF">2012-05-17T05:26:03Z</dcterms:modified>
</cp:coreProperties>
</file>